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78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29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59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26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94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822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357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079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03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67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379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0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822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613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4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8653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382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B351E-92EF-4BD1-A51C-289CAFCAE6D5}" type="datetimeFigureOut">
              <a:rPr lang="pl-PL" smtClean="0"/>
              <a:t>2017-03-07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864B-3415-4B4F-9175-882DE72E4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027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news.org/article/ceres-harbors-homegrown-organic-compounds" TargetMode="External"/><Relationship Id="rId2" Type="http://schemas.openxmlformats.org/officeDocument/2006/relationships/hyperlink" Target="http://www.bbc.co.uk/blogs/thereporters/rorycellanjones/2011/02/the_turing_papers_save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62130" y="1004552"/>
            <a:ext cx="9558270" cy="262394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articles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Internet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12" y="4147333"/>
            <a:ext cx="2558447" cy="1963142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96" y="3714617"/>
            <a:ext cx="4196682" cy="282857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44" y="3714617"/>
            <a:ext cx="3986238" cy="2659549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2364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71977" y="772732"/>
            <a:ext cx="9491730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l-PL" sz="5400" b="1" dirty="0" err="1" smtClean="0"/>
              <a:t>What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is</a:t>
            </a:r>
            <a:r>
              <a:rPr lang="pl-PL" sz="5400" b="1" dirty="0" smtClean="0"/>
              <a:t> a </a:t>
            </a:r>
            <a:r>
              <a:rPr lang="pl-PL" sz="5400" b="1" dirty="0" err="1" smtClean="0"/>
              <a:t>scientific</a:t>
            </a:r>
            <a:r>
              <a:rPr lang="pl-PL" sz="5400" b="1" dirty="0" smtClean="0"/>
              <a:t> </a:t>
            </a:r>
            <a:r>
              <a:rPr lang="pl-PL" sz="5400" b="1" dirty="0" err="1" smtClean="0"/>
              <a:t>article</a:t>
            </a:r>
            <a:r>
              <a:rPr lang="pl-PL" sz="5400" b="1" dirty="0" smtClean="0"/>
              <a:t>?</a:t>
            </a:r>
            <a:endParaRPr lang="pl-PL" sz="54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89" y="1894736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7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26521" y="386366"/>
            <a:ext cx="869324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A</a:t>
            </a:r>
            <a:r>
              <a:rPr lang="en-GB" sz="4000" b="1" dirty="0" smtClean="0"/>
              <a:t> </a:t>
            </a:r>
            <a:r>
              <a:rPr lang="en-GB" sz="4000" b="1" dirty="0"/>
              <a:t>scientific </a:t>
            </a:r>
            <a:r>
              <a:rPr lang="en-GB" sz="4000" b="1" dirty="0" smtClean="0"/>
              <a:t>article</a:t>
            </a:r>
            <a:r>
              <a:rPr lang="pl-PL" sz="4000" b="1" dirty="0" smtClean="0"/>
              <a:t> </a:t>
            </a:r>
            <a:r>
              <a:rPr lang="en-GB" sz="4000" b="1" dirty="0" smtClean="0"/>
              <a:t>should </a:t>
            </a:r>
            <a:r>
              <a:rPr lang="en-GB" sz="4000" b="1" dirty="0"/>
              <a:t>include </a:t>
            </a:r>
            <a:r>
              <a:rPr lang="en-GB" sz="4000" b="1" dirty="0" smtClean="0"/>
              <a:t>:</a:t>
            </a:r>
            <a:endParaRPr lang="pl-PL" sz="4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326523" y="1332201"/>
            <a:ext cx="9156881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just"/>
            <a:r>
              <a:rPr lang="en-GB" sz="2400" b="1" dirty="0">
                <a:solidFill>
                  <a:srgbClr val="FFFF00"/>
                </a:solidFill>
              </a:rPr>
              <a:t>Abstract</a:t>
            </a:r>
            <a:r>
              <a:rPr lang="en-GB" sz="2400" dirty="0"/>
              <a:t> - a short summary of </a:t>
            </a:r>
            <a:r>
              <a:rPr lang="en-GB" sz="2400" dirty="0" smtClean="0"/>
              <a:t>the article</a:t>
            </a:r>
            <a:r>
              <a:rPr lang="pl-PL" sz="2400" dirty="0"/>
              <a:t> </a:t>
            </a:r>
            <a:r>
              <a:rPr lang="pl-PL" sz="2400" dirty="0" smtClean="0"/>
              <a:t>(</a:t>
            </a:r>
            <a:r>
              <a:rPr lang="pl-PL" sz="2400" dirty="0" err="1" smtClean="0"/>
              <a:t>its</a:t>
            </a:r>
            <a:r>
              <a:rPr lang="en-GB" sz="2400" dirty="0" smtClean="0"/>
              <a:t> </a:t>
            </a:r>
            <a:r>
              <a:rPr lang="en-GB" sz="2400" dirty="0"/>
              <a:t>purpose, </a:t>
            </a:r>
            <a:r>
              <a:rPr lang="pl-PL" sz="2400" dirty="0" smtClean="0"/>
              <a:t>             	       </a:t>
            </a:r>
            <a:r>
              <a:rPr lang="en-GB" sz="2400" dirty="0" smtClean="0"/>
              <a:t>method</a:t>
            </a:r>
            <a:r>
              <a:rPr lang="en-GB" sz="2400" dirty="0"/>
              <a:t>, questions, results, and conclusions.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326523" y="2041613"/>
            <a:ext cx="9156881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rgbClr val="FFFF00"/>
                </a:solidFill>
              </a:rPr>
              <a:t>Introduction</a:t>
            </a:r>
            <a:r>
              <a:rPr lang="en-GB" sz="2400" dirty="0"/>
              <a:t> - background description of the problem, the </a:t>
            </a:r>
            <a:r>
              <a:rPr lang="pl-PL" sz="2400" dirty="0" smtClean="0"/>
              <a:t>	       </a:t>
            </a:r>
            <a:r>
              <a:rPr lang="en-GB" sz="2400" dirty="0" smtClean="0"/>
              <a:t>purpose</a:t>
            </a:r>
            <a:r>
              <a:rPr lang="en-GB" sz="2400" dirty="0"/>
              <a:t>, questions, and limitations of the study.</a:t>
            </a:r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26524" y="2872610"/>
            <a:ext cx="9156880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rgbClr val="FFFF00"/>
                </a:solidFill>
              </a:rPr>
              <a:t>Methodology/Material</a:t>
            </a:r>
            <a:r>
              <a:rPr lang="en-GB" sz="2400" dirty="0"/>
              <a:t> - description of the methodology and </a:t>
            </a:r>
            <a:r>
              <a:rPr lang="pl-PL" sz="2400" dirty="0" smtClean="0"/>
              <a:t> 	       </a:t>
            </a:r>
            <a:r>
              <a:rPr lang="en-GB" sz="2400" dirty="0" smtClean="0"/>
              <a:t>material </a:t>
            </a:r>
            <a:r>
              <a:rPr lang="en-GB" sz="2400" dirty="0"/>
              <a:t>used by the researcher. 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326523" y="3703607"/>
            <a:ext cx="9156881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rgbClr val="FFFF00"/>
                </a:solidFill>
              </a:rPr>
              <a:t>Results</a:t>
            </a:r>
            <a:r>
              <a:rPr lang="en-GB" sz="2400" dirty="0"/>
              <a:t> of the study, may include interviews, diagrams, tables </a:t>
            </a:r>
            <a:r>
              <a:rPr lang="pl-PL" sz="2400" dirty="0" smtClean="0"/>
              <a:t>	       </a:t>
            </a:r>
            <a:r>
              <a:rPr lang="en-GB" sz="2400" dirty="0" smtClean="0"/>
              <a:t>and </a:t>
            </a:r>
            <a:r>
              <a:rPr lang="en-GB" sz="2400" dirty="0"/>
              <a:t>figures. 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326522" y="4534604"/>
            <a:ext cx="915688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rgbClr val="FFFF00"/>
                </a:solidFill>
              </a:rPr>
              <a:t>Discussion/Conclusions</a:t>
            </a:r>
            <a:r>
              <a:rPr lang="en-GB" sz="2400" dirty="0"/>
              <a:t> - results are interpreted </a:t>
            </a:r>
            <a:endParaRPr lang="pl-PL" sz="2400" dirty="0" smtClean="0"/>
          </a:p>
          <a:p>
            <a:pPr lvl="0"/>
            <a:r>
              <a:rPr lang="pl-PL" sz="2400" dirty="0"/>
              <a:t>	</a:t>
            </a:r>
            <a:r>
              <a:rPr lang="pl-PL" sz="2400" dirty="0" smtClean="0"/>
              <a:t>       </a:t>
            </a:r>
            <a:r>
              <a:rPr lang="en-GB" sz="2400" dirty="0" smtClean="0"/>
              <a:t>and </a:t>
            </a:r>
            <a:r>
              <a:rPr lang="en-GB" sz="2400" dirty="0"/>
              <a:t>evaluated. 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326522" y="5365602"/>
            <a:ext cx="9156882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solidFill>
                  <a:srgbClr val="FFFF00"/>
                </a:solidFill>
              </a:rPr>
              <a:t>References/Sources</a:t>
            </a:r>
            <a:r>
              <a:rPr lang="en-GB" sz="2400" dirty="0"/>
              <a:t> - documents, books and electronic </a:t>
            </a:r>
            <a:r>
              <a:rPr lang="pl-PL" sz="2400" dirty="0" smtClean="0"/>
              <a:t>	       </a:t>
            </a:r>
            <a:r>
              <a:rPr lang="en-GB" sz="2400" dirty="0" smtClean="0"/>
              <a:t>sources </a:t>
            </a:r>
            <a:r>
              <a:rPr lang="pl-PL" sz="2400" dirty="0" err="1" smtClean="0"/>
              <a:t>are</a:t>
            </a:r>
            <a:r>
              <a:rPr lang="en-GB" sz="2400" dirty="0" smtClean="0"/>
              <a:t> </a:t>
            </a:r>
            <a:r>
              <a:rPr lang="en-GB" sz="2400" dirty="0"/>
              <a:t>provided in a reference list.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31321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20462" y="592428"/>
            <a:ext cx="9903853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What is the difference between </a:t>
            </a:r>
            <a:endParaRPr lang="pl-PL" sz="3600" b="1" dirty="0" smtClean="0"/>
          </a:p>
          <a:p>
            <a:pPr algn="ctr"/>
            <a:r>
              <a:rPr lang="en-GB" sz="3600" b="1" dirty="0" smtClean="0"/>
              <a:t>a </a:t>
            </a:r>
            <a:r>
              <a:rPr lang="en-GB" sz="3600" b="1" dirty="0"/>
              <a:t>newspaper and Internet scientific article ?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3487" y="2091726"/>
            <a:ext cx="9530367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>
                <a:solidFill>
                  <a:srgbClr val="FFFF00"/>
                </a:solidFill>
              </a:rPr>
              <a:t>Online articles have no problem with space limitation.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76519" y="2852360"/>
            <a:ext cx="7107125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They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are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widely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available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at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any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time</a:t>
            </a:r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pl-PL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901522" y="3683358"/>
            <a:ext cx="587276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err="1" smtClean="0">
                <a:solidFill>
                  <a:srgbClr val="FFFF00"/>
                </a:solidFill>
              </a:rPr>
              <a:t>They</a:t>
            </a:r>
            <a:r>
              <a:rPr lang="pl-PL" sz="2800" dirty="0" smtClean="0">
                <a:solidFill>
                  <a:srgbClr val="FFFF00"/>
                </a:solidFill>
              </a:rPr>
              <a:t> </a:t>
            </a:r>
            <a:r>
              <a:rPr lang="pl-PL" sz="2800" dirty="0" err="1" smtClean="0">
                <a:solidFill>
                  <a:srgbClr val="FFFF00"/>
                </a:solidFill>
              </a:rPr>
              <a:t>can</a:t>
            </a:r>
            <a:r>
              <a:rPr lang="pl-PL" sz="2800" dirty="0" smtClean="0">
                <a:solidFill>
                  <a:srgbClr val="FFFF00"/>
                </a:solidFill>
              </a:rPr>
              <a:t> be </a:t>
            </a:r>
            <a:r>
              <a:rPr lang="pl-PL" sz="2800" dirty="0" err="1" smtClean="0">
                <a:solidFill>
                  <a:srgbClr val="FFFF00"/>
                </a:solidFill>
              </a:rPr>
              <a:t>printed</a:t>
            </a:r>
            <a:r>
              <a:rPr lang="pl-PL" sz="2800" dirty="0" smtClean="0">
                <a:solidFill>
                  <a:srgbClr val="FFFF00"/>
                </a:solidFill>
              </a:rPr>
              <a:t> and </a:t>
            </a:r>
            <a:r>
              <a:rPr lang="pl-PL" sz="2800" dirty="0" err="1" smtClean="0">
                <a:solidFill>
                  <a:srgbClr val="FFFF00"/>
                </a:solidFill>
              </a:rPr>
              <a:t>shared</a:t>
            </a:r>
            <a:r>
              <a:rPr lang="pl-PL" sz="2800" dirty="0" smtClean="0">
                <a:solidFill>
                  <a:srgbClr val="FFFF00"/>
                </a:solidFill>
              </a:rPr>
              <a:t>. 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549" y="4713668"/>
            <a:ext cx="6645499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texts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pl-PL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are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</a:t>
            </a:r>
            <a:r>
              <a:rPr lang="en-GB" sz="28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horter</a:t>
            </a:r>
            <a:r>
              <a:rPr lang="pl-PL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and</a:t>
            </a:r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GB" sz="28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more </a:t>
            </a:r>
            <a:r>
              <a:rPr lang="en-GB" sz="2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compact.</a:t>
            </a:r>
            <a:endParaRPr lang="pl-PL" sz="28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644" y="3083192"/>
            <a:ext cx="4133850" cy="30765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90563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10" y="2027751"/>
            <a:ext cx="9941169" cy="32783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pole tekstowe 3"/>
          <p:cNvSpPr txBox="1"/>
          <p:nvPr/>
        </p:nvSpPr>
        <p:spPr>
          <a:xfrm>
            <a:off x="2034862" y="785611"/>
            <a:ext cx="7843234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FFFF00"/>
                </a:solidFill>
              </a:rPr>
              <a:t>They provide interaction - readers can take part in opinion polls and give comments.</a:t>
            </a:r>
            <a:endParaRPr lang="pl-P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77" y="2086378"/>
            <a:ext cx="7585657" cy="431442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pole tekstowe 3"/>
          <p:cNvSpPr txBox="1"/>
          <p:nvPr/>
        </p:nvSpPr>
        <p:spPr>
          <a:xfrm>
            <a:off x="1493950" y="450761"/>
            <a:ext cx="8293994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GB" sz="2800" b="1" dirty="0" smtClean="0">
                <a:solidFill>
                  <a:srgbClr val="FFFF00"/>
                </a:solidFill>
              </a:rPr>
              <a:t>Appearance of links and explanation where user can go with the links.</a:t>
            </a:r>
            <a:endParaRPr lang="pl-P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hlinkClick r:id="rId2"/>
          </p:cNvPr>
          <p:cNvSpPr/>
          <p:nvPr/>
        </p:nvSpPr>
        <p:spPr>
          <a:xfrm>
            <a:off x="914400" y="3556596"/>
            <a:ext cx="3644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hlinkClick r:id="rId2"/>
              </a:rPr>
              <a:t>http://www.bbc.co.uk/blogs/thereporters/rorycellanjones/2011/02/the_turing_papers_saved.html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14400" y="1918952"/>
            <a:ext cx="3644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hlinkClick r:id="rId3"/>
              </a:rPr>
              <a:t>https://www.sciencenews.org/article/ceres-harbors-homegrown-organic-compounds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897746" y="669701"/>
            <a:ext cx="6503831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pl-PL" sz="3600" b="1" dirty="0" err="1" smtClean="0"/>
              <a:t>Examples</a:t>
            </a:r>
            <a:r>
              <a:rPr lang="pl-PL" sz="3600" b="1" dirty="0" smtClean="0"/>
              <a:t> of </a:t>
            </a:r>
            <a:r>
              <a:rPr lang="pl-PL" sz="3600" b="1" dirty="0" err="1" smtClean="0"/>
              <a:t>scientific</a:t>
            </a:r>
            <a:r>
              <a:rPr lang="pl-PL" sz="3600" b="1" dirty="0" smtClean="0"/>
              <a:t> </a:t>
            </a:r>
            <a:r>
              <a:rPr lang="pl-PL" sz="3600" b="1" dirty="0" err="1" smtClean="0"/>
              <a:t>articles</a:t>
            </a:r>
            <a:r>
              <a:rPr lang="pl-PL" sz="3600" b="1" dirty="0" smtClean="0"/>
              <a:t> in the Internet</a:t>
            </a:r>
            <a:endParaRPr lang="pl-PL" sz="36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65" y="1918952"/>
            <a:ext cx="5169795" cy="44958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3200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pl-PL" sz="5400" b="1" dirty="0" err="1" smtClean="0">
                <a:solidFill>
                  <a:srgbClr val="FFFF00"/>
                </a:solidFill>
              </a:rPr>
              <a:t>Thank</a:t>
            </a:r>
            <a:r>
              <a:rPr lang="pl-PL" sz="5400" b="1" dirty="0" smtClean="0">
                <a:solidFill>
                  <a:srgbClr val="FFFF00"/>
                </a:solidFill>
              </a:rPr>
              <a:t> </a:t>
            </a:r>
            <a:r>
              <a:rPr lang="pl-PL" sz="5400" b="1" dirty="0" err="1" smtClean="0">
                <a:solidFill>
                  <a:srgbClr val="FFFF00"/>
                </a:solidFill>
              </a:rPr>
              <a:t>you</a:t>
            </a:r>
            <a:r>
              <a:rPr lang="pl-PL" sz="5400" b="1" dirty="0" smtClean="0">
                <a:solidFill>
                  <a:srgbClr val="FFFF00"/>
                </a:solidFill>
              </a:rPr>
              <a:t> for </a:t>
            </a:r>
            <a:r>
              <a:rPr lang="pl-PL" sz="5400" b="1" dirty="0" err="1" smtClean="0">
                <a:solidFill>
                  <a:srgbClr val="FFFF00"/>
                </a:solidFill>
              </a:rPr>
              <a:t>your</a:t>
            </a:r>
            <a:r>
              <a:rPr lang="pl-PL" sz="5400" b="1" dirty="0" smtClean="0">
                <a:solidFill>
                  <a:srgbClr val="FFFF00"/>
                </a:solidFill>
              </a:rPr>
              <a:t> </a:t>
            </a:r>
            <a:r>
              <a:rPr lang="pl-PL" sz="5400" b="1" dirty="0" err="1" smtClean="0">
                <a:solidFill>
                  <a:srgbClr val="FFFF00"/>
                </a:solidFill>
              </a:rPr>
              <a:t>attention</a:t>
            </a:r>
            <a:endParaRPr lang="pl-PL" sz="5400" b="1" dirty="0">
              <a:solidFill>
                <a:srgbClr val="FFFF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FF0000"/>
                </a:solidFill>
              </a:rPr>
              <a:t>The </a:t>
            </a:r>
            <a:r>
              <a:rPr lang="pl-PL" sz="4400" b="1" dirty="0" err="1" smtClean="0">
                <a:solidFill>
                  <a:srgbClr val="FF0000"/>
                </a:solidFill>
              </a:rPr>
              <a:t>Polish</a:t>
            </a:r>
            <a:r>
              <a:rPr lang="pl-PL" sz="4400" b="1" dirty="0" smtClean="0">
                <a:solidFill>
                  <a:srgbClr val="FF0000"/>
                </a:solidFill>
              </a:rPr>
              <a:t> Team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74" y="5434080"/>
            <a:ext cx="3641501" cy="103782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62" y="4727651"/>
            <a:ext cx="2286000" cy="1524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BottomDown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2025" y="4572030"/>
            <a:ext cx="1923755" cy="17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TopUp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40720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182</TotalTime>
  <Words>164</Words>
  <Application>Microsoft Office PowerPoint</Application>
  <PresentationFormat>Panoramiczny</PresentationFormat>
  <Paragraphs>23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Para</vt:lpstr>
      <vt:lpstr>Scientific articles presented in the Internet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articles presented in the Internet</dc:title>
  <dc:creator>Jolanta Kozubska</dc:creator>
  <cp:lastModifiedBy>Jolanta Kozubska</cp:lastModifiedBy>
  <cp:revision>16</cp:revision>
  <dcterms:created xsi:type="dcterms:W3CDTF">2017-03-07T16:30:13Z</dcterms:created>
  <dcterms:modified xsi:type="dcterms:W3CDTF">2017-03-07T19:32:29Z</dcterms:modified>
</cp:coreProperties>
</file>