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4" r:id="rId4"/>
    <p:sldId id="257" r:id="rId5"/>
    <p:sldId id="258" r:id="rId6"/>
    <p:sldId id="259" r:id="rId7"/>
    <p:sldId id="260" r:id="rId8"/>
    <p:sldId id="261" r:id="rId9"/>
    <p:sldId id="262" r:id="rId10"/>
    <p:sldId id="263" r:id="rId11"/>
    <p:sldId id="265"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0D4DB50-51A8-4D28-9483-74F5E20CB67E}" type="datetimeFigureOut">
              <a:rPr lang="pl-PL" smtClean="0"/>
              <a:t>2016-09-30</a:t>
            </a:fld>
            <a:endParaRPr lang="pl-PL"/>
          </a:p>
        </p:txBody>
      </p:sp>
      <p:sp>
        <p:nvSpPr>
          <p:cNvPr id="8" name="Slide Number Placeholder 7"/>
          <p:cNvSpPr>
            <a:spLocks noGrp="1"/>
          </p:cNvSpPr>
          <p:nvPr>
            <p:ph type="sldNum" sz="quarter" idx="11"/>
          </p:nvPr>
        </p:nvSpPr>
        <p:spPr/>
        <p:txBody>
          <a:bodyPr/>
          <a:lstStyle/>
          <a:p>
            <a:fld id="{1B50A504-95DF-45B1-B3E6-62F87AF74E55}" type="slidenum">
              <a:rPr lang="pl-PL" smtClean="0"/>
              <a:t>‹#›</a:t>
            </a:fld>
            <a:endParaRPr lang="pl-PL"/>
          </a:p>
        </p:txBody>
      </p:sp>
      <p:sp>
        <p:nvSpPr>
          <p:cNvPr id="9" name="Footer Placeholder 8"/>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4DB50-51A8-4D28-9483-74F5E20CB67E}" type="datetimeFigureOut">
              <a:rPr lang="pl-PL" smtClean="0"/>
              <a:t>2016-09-30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50A504-95DF-45B1-B3E6-62F87AF74E55}"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4DB50-51A8-4D28-9483-74F5E20CB67E}" type="datetimeFigureOut">
              <a:rPr lang="pl-PL" smtClean="0"/>
              <a:t>2016-09-30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50A504-95DF-45B1-B3E6-62F87AF74E55}"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0D4DB50-51A8-4D28-9483-74F5E20CB67E}" type="datetimeFigureOut">
              <a:rPr lang="pl-PL" smtClean="0"/>
              <a:t>2016-09-30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50A504-95DF-45B1-B3E6-62F87AF74E55}"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4DB50-51A8-4D28-9483-74F5E20CB67E}" type="datetimeFigureOut">
              <a:rPr lang="pl-PL" smtClean="0"/>
              <a:t>2016-09-30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B50A504-95DF-45B1-B3E6-62F87AF74E55}" type="slidenum">
              <a:rPr lang="pl-PL" smtClean="0"/>
              <a:t>‹#›</a:t>
            </a:fld>
            <a:endParaRPr lang="pl-PL"/>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0D4DB50-51A8-4D28-9483-74F5E20CB67E}" type="datetimeFigureOut">
              <a:rPr lang="pl-PL" smtClean="0"/>
              <a:t>2016-09-30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B50A504-95DF-45B1-B3E6-62F87AF74E55}" type="slidenum">
              <a:rPr lang="pl-PL" smtClean="0"/>
              <a:t>‹#›</a:t>
            </a:fld>
            <a:endParaRPr lang="pl-PL"/>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0D4DB50-51A8-4D28-9483-74F5E20CB67E}" type="datetimeFigureOut">
              <a:rPr lang="pl-PL" smtClean="0"/>
              <a:t>2016-09-30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B50A504-95DF-45B1-B3E6-62F87AF74E55}" type="slidenum">
              <a:rPr lang="pl-PL" smtClean="0"/>
              <a:t>‹#›</a:t>
            </a:fld>
            <a:endParaRPr lang="pl-PL"/>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D4DB50-51A8-4D28-9483-74F5E20CB67E}" type="datetimeFigureOut">
              <a:rPr lang="pl-PL" smtClean="0"/>
              <a:t>2016-09-30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B50A504-95DF-45B1-B3E6-62F87AF74E55}"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4DB50-51A8-4D28-9483-74F5E20CB67E}" type="datetimeFigureOut">
              <a:rPr lang="pl-PL" smtClean="0"/>
              <a:t>2016-09-30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B50A504-95DF-45B1-B3E6-62F87AF74E55}"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4DB50-51A8-4D28-9483-74F5E20CB67E}" type="datetimeFigureOut">
              <a:rPr lang="pl-PL" smtClean="0"/>
              <a:t>2016-09-30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B50A504-95DF-45B1-B3E6-62F87AF74E55}"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4DB50-51A8-4D28-9483-74F5E20CB67E}" type="datetimeFigureOut">
              <a:rPr lang="pl-PL" smtClean="0"/>
              <a:t>2016-09-30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B50A504-95DF-45B1-B3E6-62F87AF74E55}"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0D4DB50-51A8-4D28-9483-74F5E20CB67E}" type="datetimeFigureOut">
              <a:rPr lang="pl-PL" smtClean="0"/>
              <a:t>2016-09-30</a:t>
            </a:fld>
            <a:endParaRPr lang="pl-PL"/>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pl-PL"/>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B50A504-95DF-45B1-B3E6-62F87AF74E55}" type="slidenum">
              <a:rPr lang="pl-PL" smtClean="0"/>
              <a:t>‹#›</a:t>
            </a:fld>
            <a:endParaRPr lang="pl-PL"/>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visit in a company </a:t>
            </a:r>
            <a:r>
              <a:rPr lang="pl-PL" dirty="0" smtClean="0"/>
              <a:t/>
            </a:r>
            <a:br>
              <a:rPr lang="pl-PL" dirty="0" smtClean="0"/>
            </a:br>
            <a:r>
              <a:rPr lang="en-US" dirty="0" smtClean="0"/>
              <a:t>(at school)</a:t>
            </a:r>
            <a:endParaRPr lang="pl-PL" dirty="0"/>
          </a:p>
        </p:txBody>
      </p:sp>
      <p:sp>
        <p:nvSpPr>
          <p:cNvPr id="3" name="Subtitle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86120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l-PL"/>
          </a:p>
        </p:txBody>
      </p:sp>
      <p:sp>
        <p:nvSpPr>
          <p:cNvPr id="3" name="Content Placeholder 2"/>
          <p:cNvSpPr>
            <a:spLocks noGrp="1"/>
          </p:cNvSpPr>
          <p:nvPr>
            <p:ph idx="1"/>
          </p:nvPr>
        </p:nvSpPr>
        <p:spPr/>
        <p:txBody>
          <a:bodyPr/>
          <a:lstStyle/>
          <a:p>
            <a:endParaRPr lang="pl-PL"/>
          </a:p>
        </p:txBody>
      </p:sp>
      <p:sp>
        <p:nvSpPr>
          <p:cNvPr id="4" name="Rectangle 3"/>
          <p:cNvSpPr/>
          <p:nvPr/>
        </p:nvSpPr>
        <p:spPr>
          <a:xfrm>
            <a:off x="395536" y="1664327"/>
            <a:ext cx="7416824" cy="3046988"/>
          </a:xfrm>
          <a:prstGeom prst="rect">
            <a:avLst/>
          </a:prstGeom>
        </p:spPr>
        <p:txBody>
          <a:bodyPr wrap="square">
            <a:spAutoFit/>
          </a:bodyPr>
          <a:lstStyle/>
          <a:p>
            <a:r>
              <a:rPr lang="en-US" sz="3200" dirty="0" smtClean="0">
                <a:solidFill>
                  <a:srgbClr val="FF0000"/>
                </a:solidFill>
              </a:rPr>
              <a:t>Q</a:t>
            </a:r>
            <a:r>
              <a:rPr lang="en-US" sz="3200" dirty="0" smtClean="0"/>
              <a:t>: How do employees go to work?</a:t>
            </a:r>
          </a:p>
          <a:p>
            <a:r>
              <a:rPr lang="en-US" sz="3200" dirty="0" smtClean="0">
                <a:solidFill>
                  <a:schemeClr val="accent3">
                    <a:lumMod val="75000"/>
                  </a:schemeClr>
                </a:solidFill>
              </a:rPr>
              <a:t>A</a:t>
            </a:r>
            <a:r>
              <a:rPr lang="en-US" sz="3200" dirty="0" smtClean="0"/>
              <a:t>: It depends on where they live. If they live next to school they go by foot and some of them go by bike. If someone live far away they have to go by car or bus. </a:t>
            </a:r>
            <a:endParaRPr lang="en-US" sz="3200" dirty="0"/>
          </a:p>
        </p:txBody>
      </p:sp>
    </p:spTree>
    <p:extLst>
      <p:ext uri="{BB962C8B-B14F-4D97-AF65-F5344CB8AC3E}">
        <p14:creationId xmlns:p14="http://schemas.microsoft.com/office/powerpoint/2010/main" val="15722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l-PL"/>
          </a:p>
        </p:txBody>
      </p:sp>
      <p:sp>
        <p:nvSpPr>
          <p:cNvPr id="3" name="Content Placeholder 2"/>
          <p:cNvSpPr>
            <a:spLocks noGrp="1"/>
          </p:cNvSpPr>
          <p:nvPr>
            <p:ph idx="1"/>
          </p:nvPr>
        </p:nvSpPr>
        <p:spPr/>
        <p:txBody>
          <a:bodyPr/>
          <a:lstStyle/>
          <a:p>
            <a:endParaRPr lang="pl-P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8208912" cy="46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19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School system in Poland</a:t>
            </a:r>
            <a:endParaRPr lang="pl-PL" dirty="0"/>
          </a:p>
        </p:txBody>
      </p:sp>
      <p:sp>
        <p:nvSpPr>
          <p:cNvPr id="3" name="Content Placeholder 2"/>
          <p:cNvSpPr>
            <a:spLocks noGrp="1"/>
          </p:cNvSpPr>
          <p:nvPr>
            <p:ph idx="1"/>
          </p:nvPr>
        </p:nvSpPr>
        <p:spPr/>
        <p:txBody>
          <a:bodyPr/>
          <a:lstStyle/>
          <a:p>
            <a:pPr marL="0" indent="0">
              <a:buNone/>
            </a:pPr>
            <a:r>
              <a:rPr lang="pl-PL" dirty="0" smtClean="0"/>
              <a:t>We start our education with a kindergarten.</a:t>
            </a:r>
          </a:p>
          <a:p>
            <a:pPr marL="0" indent="0">
              <a:buNone/>
            </a:pPr>
            <a:r>
              <a:rPr lang="pl-PL" dirty="0" smtClean="0"/>
              <a:t>Then, after from 1 to 4 years, we go to primary school for 6 years. </a:t>
            </a:r>
          </a:p>
          <a:p>
            <a:pPr marL="0" indent="0">
              <a:buNone/>
            </a:pPr>
            <a:r>
              <a:rPr lang="pl-PL" dirty="0" smtClean="0"/>
              <a:t>After that we can either have a year of rest or go to the gymnasium for 3 years.</a:t>
            </a:r>
          </a:p>
          <a:p>
            <a:pPr marL="0" indent="0">
              <a:buNone/>
            </a:pPr>
            <a:r>
              <a:rPr lang="pl-PL" dirty="0" smtClean="0"/>
              <a:t>Then we can choose between technical school (4 years), vocational school (3 years) and secondary school (3 years).</a:t>
            </a:r>
          </a:p>
          <a:p>
            <a:pPr marL="0" indent="0">
              <a:buNone/>
            </a:pPr>
            <a:r>
              <a:rPr lang="pl-PL" dirty="0" smtClean="0"/>
              <a:t>This school is the secondary school, where we can choose our extended subjects.</a:t>
            </a:r>
          </a:p>
          <a:p>
            <a:pPr marL="0" indent="0">
              <a:buNone/>
            </a:pPr>
            <a:r>
              <a:rPr lang="pl-PL" smtClean="0"/>
              <a:t>The best mark we can get is 6 and the worst is 1.</a:t>
            </a:r>
            <a:endParaRPr lang="pl-PL" dirty="0"/>
          </a:p>
        </p:txBody>
      </p:sp>
    </p:spTree>
    <p:extLst>
      <p:ext uri="{BB962C8B-B14F-4D97-AF65-F5344CB8AC3E}">
        <p14:creationId xmlns:p14="http://schemas.microsoft.com/office/powerpoint/2010/main" val="109511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l-PL"/>
          </a:p>
        </p:txBody>
      </p:sp>
      <p:sp>
        <p:nvSpPr>
          <p:cNvPr id="3" name="Content Placeholder 2"/>
          <p:cNvSpPr>
            <a:spLocks noGrp="1"/>
          </p:cNvSpPr>
          <p:nvPr>
            <p:ph idx="1"/>
          </p:nvPr>
        </p:nvSpPr>
        <p:spPr/>
        <p:txBody>
          <a:bodyPr/>
          <a:lstStyle/>
          <a:p>
            <a:endParaRPr lang="pl-P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08882"/>
            <a:ext cx="8136904" cy="457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21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l-PL" sz="4800" dirty="0"/>
          </a:p>
        </p:txBody>
      </p:sp>
      <p:sp>
        <p:nvSpPr>
          <p:cNvPr id="3" name="Content Placeholder 2"/>
          <p:cNvSpPr>
            <a:spLocks noGrp="1"/>
          </p:cNvSpPr>
          <p:nvPr>
            <p:ph idx="1"/>
          </p:nvPr>
        </p:nvSpPr>
        <p:spPr/>
        <p:txBody>
          <a:bodyPr/>
          <a:lstStyle/>
          <a:p>
            <a:endParaRPr lang="pl-PL" dirty="0"/>
          </a:p>
        </p:txBody>
      </p:sp>
      <p:sp>
        <p:nvSpPr>
          <p:cNvPr id="4" name="Rectangle 3"/>
          <p:cNvSpPr/>
          <p:nvPr/>
        </p:nvSpPr>
        <p:spPr>
          <a:xfrm>
            <a:off x="539552" y="1844824"/>
            <a:ext cx="7974632" cy="3323987"/>
          </a:xfrm>
          <a:prstGeom prst="rect">
            <a:avLst/>
          </a:prstGeom>
        </p:spPr>
        <p:txBody>
          <a:bodyPr wrap="square">
            <a:spAutoFit/>
          </a:bodyPr>
          <a:lstStyle/>
          <a:p>
            <a:r>
              <a:rPr lang="en-US" sz="3200" dirty="0" smtClean="0">
                <a:solidFill>
                  <a:srgbClr val="FF0000"/>
                </a:solidFill>
              </a:rPr>
              <a:t>Question</a:t>
            </a:r>
            <a:r>
              <a:rPr lang="en-US" sz="3200" dirty="0" smtClean="0"/>
              <a:t>: How many employees are familiar with first aid?</a:t>
            </a:r>
          </a:p>
          <a:p>
            <a:r>
              <a:rPr lang="en-US" sz="3200" dirty="0" smtClean="0">
                <a:solidFill>
                  <a:schemeClr val="accent3">
                    <a:lumMod val="75000"/>
                  </a:schemeClr>
                </a:solidFill>
              </a:rPr>
              <a:t>Answer</a:t>
            </a:r>
            <a:r>
              <a:rPr lang="en-US" sz="3200" dirty="0" smtClean="0"/>
              <a:t>: Every employee is familiar with first aid. Two people have a certificate of first aid and they can teach others how to practice first aid.</a:t>
            </a:r>
          </a:p>
          <a:p>
            <a:endParaRPr lang="en-US" dirty="0" smtClean="0"/>
          </a:p>
        </p:txBody>
      </p:sp>
    </p:spTree>
    <p:extLst>
      <p:ext uri="{BB962C8B-B14F-4D97-AF65-F5344CB8AC3E}">
        <p14:creationId xmlns:p14="http://schemas.microsoft.com/office/powerpoint/2010/main" val="1937849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l-PL"/>
          </a:p>
        </p:txBody>
      </p:sp>
      <p:sp>
        <p:nvSpPr>
          <p:cNvPr id="3" name="Content Placeholder 2"/>
          <p:cNvSpPr>
            <a:spLocks noGrp="1"/>
          </p:cNvSpPr>
          <p:nvPr>
            <p:ph idx="1"/>
          </p:nvPr>
        </p:nvSpPr>
        <p:spPr/>
        <p:txBody>
          <a:bodyPr/>
          <a:lstStyle/>
          <a:p>
            <a:endParaRPr lang="pl-PL"/>
          </a:p>
        </p:txBody>
      </p:sp>
      <p:sp>
        <p:nvSpPr>
          <p:cNvPr id="4" name="Rectangle 3"/>
          <p:cNvSpPr/>
          <p:nvPr/>
        </p:nvSpPr>
        <p:spPr>
          <a:xfrm>
            <a:off x="683568" y="1652254"/>
            <a:ext cx="7110536" cy="3539430"/>
          </a:xfrm>
          <a:prstGeom prst="rect">
            <a:avLst/>
          </a:prstGeom>
        </p:spPr>
        <p:txBody>
          <a:bodyPr wrap="square">
            <a:spAutoFit/>
          </a:bodyPr>
          <a:lstStyle/>
          <a:p>
            <a:r>
              <a:rPr lang="en-US" sz="3200" dirty="0" smtClean="0">
                <a:solidFill>
                  <a:srgbClr val="FF0000"/>
                </a:solidFill>
              </a:rPr>
              <a:t>Q</a:t>
            </a:r>
            <a:r>
              <a:rPr lang="en-US" sz="3200" dirty="0" smtClean="0"/>
              <a:t>: Is at this school a shop with healthy food? What can we buy there?</a:t>
            </a:r>
          </a:p>
          <a:p>
            <a:r>
              <a:rPr lang="en-US" sz="3200" dirty="0" smtClean="0">
                <a:solidFill>
                  <a:schemeClr val="accent3">
                    <a:lumMod val="75000"/>
                  </a:schemeClr>
                </a:solidFill>
              </a:rPr>
              <a:t>A</a:t>
            </a:r>
            <a:r>
              <a:rPr lang="en-US" sz="3200" dirty="0" smtClean="0"/>
              <a:t>: In accordance with the law in Poland in this school is a shop with healthy food. You can buy there for example a fresh juice, vegetables, fruits and salads.</a:t>
            </a:r>
            <a:endParaRPr lang="en-US" sz="3200" dirty="0"/>
          </a:p>
        </p:txBody>
      </p:sp>
    </p:spTree>
    <p:extLst>
      <p:ext uri="{BB962C8B-B14F-4D97-AF65-F5344CB8AC3E}">
        <p14:creationId xmlns:p14="http://schemas.microsoft.com/office/powerpoint/2010/main" val="234912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l-PL"/>
          </a:p>
        </p:txBody>
      </p:sp>
      <p:sp>
        <p:nvSpPr>
          <p:cNvPr id="3" name="Content Placeholder 2"/>
          <p:cNvSpPr>
            <a:spLocks noGrp="1"/>
          </p:cNvSpPr>
          <p:nvPr>
            <p:ph idx="1"/>
          </p:nvPr>
        </p:nvSpPr>
        <p:spPr/>
        <p:txBody>
          <a:bodyPr/>
          <a:lstStyle/>
          <a:p>
            <a:endParaRPr lang="pl-PL"/>
          </a:p>
        </p:txBody>
      </p:sp>
      <p:sp>
        <p:nvSpPr>
          <p:cNvPr id="4" name="Rectangle 3"/>
          <p:cNvSpPr/>
          <p:nvPr/>
        </p:nvSpPr>
        <p:spPr>
          <a:xfrm>
            <a:off x="618634" y="1772816"/>
            <a:ext cx="6462464" cy="3046988"/>
          </a:xfrm>
          <a:prstGeom prst="rect">
            <a:avLst/>
          </a:prstGeom>
        </p:spPr>
        <p:txBody>
          <a:bodyPr wrap="square">
            <a:spAutoFit/>
          </a:bodyPr>
          <a:lstStyle/>
          <a:p>
            <a:r>
              <a:rPr lang="en-US" sz="3200" dirty="0" smtClean="0">
                <a:solidFill>
                  <a:srgbClr val="FF0000"/>
                </a:solidFill>
              </a:rPr>
              <a:t>Q</a:t>
            </a:r>
            <a:r>
              <a:rPr lang="en-US" sz="3200" dirty="0" smtClean="0"/>
              <a:t>: Do the teachers and students have a health insurance?</a:t>
            </a:r>
          </a:p>
          <a:p>
            <a:r>
              <a:rPr lang="en-US" sz="3200" dirty="0" smtClean="0">
                <a:solidFill>
                  <a:schemeClr val="accent3">
                    <a:lumMod val="75000"/>
                  </a:schemeClr>
                </a:solidFill>
              </a:rPr>
              <a:t>A</a:t>
            </a:r>
            <a:r>
              <a:rPr lang="en-US" sz="3200" dirty="0" smtClean="0"/>
              <a:t>: They have a health insurance. It protects them not only at school but also beyond school. ( In their country and abroad)</a:t>
            </a:r>
            <a:endParaRPr lang="en-US" sz="3200" dirty="0"/>
          </a:p>
        </p:txBody>
      </p:sp>
    </p:spTree>
    <p:extLst>
      <p:ext uri="{BB962C8B-B14F-4D97-AF65-F5344CB8AC3E}">
        <p14:creationId xmlns:p14="http://schemas.microsoft.com/office/powerpoint/2010/main" val="1923314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l-PL"/>
          </a:p>
        </p:txBody>
      </p:sp>
      <p:sp>
        <p:nvSpPr>
          <p:cNvPr id="3" name="Content Placeholder 2"/>
          <p:cNvSpPr>
            <a:spLocks noGrp="1"/>
          </p:cNvSpPr>
          <p:nvPr>
            <p:ph idx="1"/>
          </p:nvPr>
        </p:nvSpPr>
        <p:spPr/>
        <p:txBody>
          <a:bodyPr/>
          <a:lstStyle/>
          <a:p>
            <a:endParaRPr lang="pl-PL"/>
          </a:p>
        </p:txBody>
      </p:sp>
      <p:sp>
        <p:nvSpPr>
          <p:cNvPr id="4" name="Rectangle 3"/>
          <p:cNvSpPr/>
          <p:nvPr/>
        </p:nvSpPr>
        <p:spPr>
          <a:xfrm>
            <a:off x="683568" y="1844823"/>
            <a:ext cx="6318448" cy="2554545"/>
          </a:xfrm>
          <a:prstGeom prst="rect">
            <a:avLst/>
          </a:prstGeom>
        </p:spPr>
        <p:txBody>
          <a:bodyPr wrap="square">
            <a:spAutoFit/>
          </a:bodyPr>
          <a:lstStyle/>
          <a:p>
            <a:r>
              <a:rPr lang="en-US" sz="3200" dirty="0" smtClean="0">
                <a:solidFill>
                  <a:srgbClr val="FF0000"/>
                </a:solidFill>
              </a:rPr>
              <a:t>Q</a:t>
            </a:r>
            <a:r>
              <a:rPr lang="en-US" sz="3200" dirty="0" smtClean="0"/>
              <a:t>: How many holiday </a:t>
            </a:r>
            <a:r>
              <a:rPr lang="pl-PL" sz="3200" dirty="0" smtClean="0"/>
              <a:t>do the </a:t>
            </a:r>
            <a:r>
              <a:rPr lang="en-US" sz="3200" dirty="0" smtClean="0"/>
              <a:t>teachers have?</a:t>
            </a:r>
          </a:p>
          <a:p>
            <a:r>
              <a:rPr lang="en-US" sz="3200" dirty="0" smtClean="0">
                <a:solidFill>
                  <a:schemeClr val="accent3">
                    <a:lumMod val="75000"/>
                  </a:schemeClr>
                </a:solidFill>
              </a:rPr>
              <a:t>A</a:t>
            </a:r>
            <a:r>
              <a:rPr lang="en-US" sz="3200" dirty="0" smtClean="0"/>
              <a:t>: They have six weeks off work on summer and two weeks on winter.</a:t>
            </a:r>
            <a:endParaRPr lang="pl-PL" sz="3200" dirty="0"/>
          </a:p>
        </p:txBody>
      </p:sp>
    </p:spTree>
    <p:extLst>
      <p:ext uri="{BB962C8B-B14F-4D97-AF65-F5344CB8AC3E}">
        <p14:creationId xmlns:p14="http://schemas.microsoft.com/office/powerpoint/2010/main" val="76028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l-PL"/>
          </a:p>
        </p:txBody>
      </p:sp>
      <p:sp>
        <p:nvSpPr>
          <p:cNvPr id="3" name="Content Placeholder 2"/>
          <p:cNvSpPr>
            <a:spLocks noGrp="1"/>
          </p:cNvSpPr>
          <p:nvPr>
            <p:ph idx="1"/>
          </p:nvPr>
        </p:nvSpPr>
        <p:spPr/>
        <p:txBody>
          <a:bodyPr/>
          <a:lstStyle/>
          <a:p>
            <a:endParaRPr lang="pl-PL"/>
          </a:p>
        </p:txBody>
      </p:sp>
      <p:sp>
        <p:nvSpPr>
          <p:cNvPr id="4" name="Rectangle 3"/>
          <p:cNvSpPr/>
          <p:nvPr/>
        </p:nvSpPr>
        <p:spPr>
          <a:xfrm>
            <a:off x="611560" y="1628800"/>
            <a:ext cx="7704856" cy="2554545"/>
          </a:xfrm>
          <a:prstGeom prst="rect">
            <a:avLst/>
          </a:prstGeom>
        </p:spPr>
        <p:txBody>
          <a:bodyPr wrap="square">
            <a:spAutoFit/>
          </a:bodyPr>
          <a:lstStyle/>
          <a:p>
            <a:r>
              <a:rPr lang="en-US" sz="3200" dirty="0" smtClean="0">
                <a:solidFill>
                  <a:srgbClr val="FF0000"/>
                </a:solidFill>
              </a:rPr>
              <a:t>Q</a:t>
            </a:r>
            <a:r>
              <a:rPr lang="en-US" sz="3200" dirty="0" smtClean="0"/>
              <a:t>: How this school take care of teacher’s health?</a:t>
            </a:r>
          </a:p>
          <a:p>
            <a:r>
              <a:rPr lang="en-US" sz="3200" dirty="0" smtClean="0">
                <a:solidFill>
                  <a:schemeClr val="accent3">
                    <a:lumMod val="75000"/>
                  </a:schemeClr>
                </a:solidFill>
              </a:rPr>
              <a:t>A</a:t>
            </a:r>
            <a:r>
              <a:rPr lang="en-US" sz="3200" dirty="0" smtClean="0"/>
              <a:t>: They have a health examination every three years. They also get tickets to the swimming pool, they don’t pay for it.</a:t>
            </a:r>
            <a:endParaRPr lang="en-US" sz="3200" dirty="0"/>
          </a:p>
        </p:txBody>
      </p:sp>
    </p:spTree>
    <p:extLst>
      <p:ext uri="{BB962C8B-B14F-4D97-AF65-F5344CB8AC3E}">
        <p14:creationId xmlns:p14="http://schemas.microsoft.com/office/powerpoint/2010/main" val="2881459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l-PL"/>
          </a:p>
        </p:txBody>
      </p:sp>
      <p:sp>
        <p:nvSpPr>
          <p:cNvPr id="3" name="Content Placeholder 2"/>
          <p:cNvSpPr>
            <a:spLocks noGrp="1"/>
          </p:cNvSpPr>
          <p:nvPr>
            <p:ph idx="1"/>
          </p:nvPr>
        </p:nvSpPr>
        <p:spPr/>
        <p:txBody>
          <a:bodyPr/>
          <a:lstStyle/>
          <a:p>
            <a:endParaRPr lang="pl-PL"/>
          </a:p>
        </p:txBody>
      </p:sp>
      <p:sp>
        <p:nvSpPr>
          <p:cNvPr id="4" name="Rectangle 3"/>
          <p:cNvSpPr/>
          <p:nvPr/>
        </p:nvSpPr>
        <p:spPr>
          <a:xfrm>
            <a:off x="467544" y="1556792"/>
            <a:ext cx="7128792" cy="2554545"/>
          </a:xfrm>
          <a:prstGeom prst="rect">
            <a:avLst/>
          </a:prstGeom>
        </p:spPr>
        <p:txBody>
          <a:bodyPr wrap="square">
            <a:spAutoFit/>
          </a:bodyPr>
          <a:lstStyle/>
          <a:p>
            <a:r>
              <a:rPr lang="en-US" sz="3200" dirty="0" smtClean="0">
                <a:solidFill>
                  <a:srgbClr val="FF0000"/>
                </a:solidFill>
              </a:rPr>
              <a:t>Q</a:t>
            </a:r>
            <a:r>
              <a:rPr lang="en-US" sz="3200" dirty="0" smtClean="0"/>
              <a:t>: Do you organize sports events and trips for teachers?</a:t>
            </a:r>
          </a:p>
          <a:p>
            <a:r>
              <a:rPr lang="en-US" sz="3200" dirty="0" smtClean="0">
                <a:solidFill>
                  <a:schemeClr val="accent3">
                    <a:lumMod val="75000"/>
                  </a:schemeClr>
                </a:solidFill>
              </a:rPr>
              <a:t>A</a:t>
            </a:r>
            <a:r>
              <a:rPr lang="en-US" sz="3200" dirty="0" smtClean="0"/>
              <a:t>: Yes, we </a:t>
            </a:r>
            <a:r>
              <a:rPr lang="en-US" sz="3200" dirty="0" err="1" smtClean="0"/>
              <a:t>organise</a:t>
            </a:r>
            <a:r>
              <a:rPr lang="en-US" sz="3200" dirty="0" smtClean="0"/>
              <a:t> sports events and trips about 2 times a year or more if teachers want to take part.</a:t>
            </a:r>
            <a:endParaRPr lang="en-US" sz="3200" dirty="0"/>
          </a:p>
        </p:txBody>
      </p:sp>
    </p:spTree>
    <p:extLst>
      <p:ext uri="{BB962C8B-B14F-4D97-AF65-F5344CB8AC3E}">
        <p14:creationId xmlns:p14="http://schemas.microsoft.com/office/powerpoint/2010/main" val="23777264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20</TotalTime>
  <Words>388</Words>
  <Application>Microsoft Office PowerPoint</Application>
  <PresentationFormat>On-screen Show (4:3)</PresentationFormat>
  <Paragraphs>22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Executive</vt:lpstr>
      <vt:lpstr>A visit in a company  (at school)</vt:lpstr>
      <vt:lpstr>School system in Poland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visit in a company (at school)</dc:title>
  <dc:creator>Klaudia</dc:creator>
  <cp:lastModifiedBy>Klaudia</cp:lastModifiedBy>
  <cp:revision>2</cp:revision>
  <dcterms:created xsi:type="dcterms:W3CDTF">2016-09-30T07:41:40Z</dcterms:created>
  <dcterms:modified xsi:type="dcterms:W3CDTF">2016-09-30T08:01:53Z</dcterms:modified>
</cp:coreProperties>
</file>